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1068-9AAC-416A-B6C0-DC35EC0E6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47CB8C-9D73-4E87-8321-21364A4A7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784407-97D9-4610-95F5-49C1925B0891}"/>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BB37FF55-FEE4-490E-8696-3496AC4E5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90343-F289-4746-B68C-AE03C92BCC51}"/>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45050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FBF2-58BD-422F-9B4B-5A0FE068C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AE1CD-C3FB-46BB-B542-6C596C9A6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8F86-0440-4EE4-8B77-4B7DDEFBF34B}"/>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9D5AC146-A7A8-4350-916F-1F3DFE2F4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289E3-9DA2-4016-8727-5A3526EDABD8}"/>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247022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EDF25-AFA6-4F22-9B2A-DBFB525987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9FEFF6-043E-431F-A721-CB644B53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CD30A-92BF-460A-B89C-20DA87FC00EA}"/>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B68F8ADC-973A-4FCC-AF9B-D2E11FAF5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88414-7E82-4CD6-83F1-CCBBA9C13F9A}"/>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40913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1E37-AEAD-4C4E-A7D1-854FBC235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6989C-CFD5-4F0D-8C5D-D5596471A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B800C-219D-4A30-8EBA-AE6C3555191A}"/>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1028C1C2-4EFD-4F16-91AB-1DE3A58E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39B4-9947-4B2E-AF69-C54D51D35BCF}"/>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238554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F463-494D-4FF6-849D-AB3B02413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23C19-2E97-40CF-A89E-B2C366A8C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976CA-4436-41E1-9E24-1BE2BA459353}"/>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A9EEDB09-EC80-42C1-8D6C-1A174564A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5E0F2-6555-4E01-8866-9B1F8E9E9DF4}"/>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48630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C037-1AD5-4531-9658-38D22ECDA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CBB1A-D3B9-4FF6-96A7-7DBB362C2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D075A-4634-44A2-B1D9-AA004C2D5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C5A2B-9A2C-4FC0-B94F-8535E2A0261C}"/>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6" name="Footer Placeholder 5">
            <a:extLst>
              <a:ext uri="{FF2B5EF4-FFF2-40B4-BE49-F238E27FC236}">
                <a16:creationId xmlns:a16="http://schemas.microsoft.com/office/drawing/2014/main" id="{C1C5B6DC-364A-45DF-A725-A4FCED207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81E7E-C4E4-42AC-9002-7708B4FD37EB}"/>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83175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B4AB-7E3E-47EA-BB9E-B86477785D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BFDB1-158E-4B78-AAE4-0727FC0AE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041731-2708-4938-9BB5-0857C3958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E9B40-9E06-481B-BA6D-6958B2D40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21FEDA-8BB8-4EF7-A48B-D95A50F6A6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32AFC-DB1F-49A6-8C36-FF6424C53DB2}"/>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8" name="Footer Placeholder 7">
            <a:extLst>
              <a:ext uri="{FF2B5EF4-FFF2-40B4-BE49-F238E27FC236}">
                <a16:creationId xmlns:a16="http://schemas.microsoft.com/office/drawing/2014/main" id="{120BC82C-3F21-4F8E-92CA-1F1084B0F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6217FE-C68C-43BE-B49C-DA6106A4AF54}"/>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313542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177F-B6EA-472F-8E96-AC4A9B418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0374B-FC4A-46EA-A3DD-6A78BE7B924B}"/>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4" name="Footer Placeholder 3">
            <a:extLst>
              <a:ext uri="{FF2B5EF4-FFF2-40B4-BE49-F238E27FC236}">
                <a16:creationId xmlns:a16="http://schemas.microsoft.com/office/drawing/2014/main" id="{D93938BD-FD86-4123-A04D-434B79C58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87A001-659B-414A-92A6-12BA7493951C}"/>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126358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045E8-415B-42E0-AC9C-0B5477FA539A}"/>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3" name="Footer Placeholder 2">
            <a:extLst>
              <a:ext uri="{FF2B5EF4-FFF2-40B4-BE49-F238E27FC236}">
                <a16:creationId xmlns:a16="http://schemas.microsoft.com/office/drawing/2014/main" id="{A0393273-0FDF-481B-B2E3-F0FF474AAB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70D66-154E-4DE2-B68D-187F75E88F0D}"/>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172078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9B36-691C-4B4A-ADAA-1355DF679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5F1C5-43F2-4C0C-B353-9B117DB16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8423A7-6201-4780-93B7-6ADAEC725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987B5-1893-45F0-B3FF-6E4A20C863CC}"/>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6" name="Footer Placeholder 5">
            <a:extLst>
              <a:ext uri="{FF2B5EF4-FFF2-40B4-BE49-F238E27FC236}">
                <a16:creationId xmlns:a16="http://schemas.microsoft.com/office/drawing/2014/main" id="{7394FE36-937E-4608-838A-A16933C34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937D8-08C8-49B9-9C42-96E8AD05C71D}"/>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243868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E16D-ADF4-4065-AA13-1A0A90DE0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84B5B-6A9E-40FC-BF81-765FE605A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1A37A-79AB-4657-BDB7-1829D1B74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75983-145B-48E0-8D33-FC3BCB2756B0}"/>
              </a:ext>
            </a:extLst>
          </p:cNvPr>
          <p:cNvSpPr>
            <a:spLocks noGrp="1"/>
          </p:cNvSpPr>
          <p:nvPr>
            <p:ph type="dt" sz="half" idx="10"/>
          </p:nvPr>
        </p:nvSpPr>
        <p:spPr/>
        <p:txBody>
          <a:bodyPr/>
          <a:lstStyle/>
          <a:p>
            <a:fld id="{A99BAF5F-DDF3-4088-A002-C37FA9325270}" type="datetimeFigureOut">
              <a:rPr lang="en-US" smtClean="0"/>
              <a:t>1/31/2020</a:t>
            </a:fld>
            <a:endParaRPr lang="en-US"/>
          </a:p>
        </p:txBody>
      </p:sp>
      <p:sp>
        <p:nvSpPr>
          <p:cNvPr id="6" name="Footer Placeholder 5">
            <a:extLst>
              <a:ext uri="{FF2B5EF4-FFF2-40B4-BE49-F238E27FC236}">
                <a16:creationId xmlns:a16="http://schemas.microsoft.com/office/drawing/2014/main" id="{38ECA67E-31E0-4EA9-A5CC-D7EAE7F9F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C4768-1083-4D37-8454-A940449A9F55}"/>
              </a:ext>
            </a:extLst>
          </p:cNvPr>
          <p:cNvSpPr>
            <a:spLocks noGrp="1"/>
          </p:cNvSpPr>
          <p:nvPr>
            <p:ph type="sldNum" sz="quarter" idx="12"/>
          </p:nvPr>
        </p:nvSpPr>
        <p:spPr/>
        <p:txBody>
          <a:bodyPr/>
          <a:lstStyle/>
          <a:p>
            <a:fld id="{6D55296C-FA7B-425E-B71E-290B7E51E475}" type="slidenum">
              <a:rPr lang="en-US" smtClean="0"/>
              <a:t>‹#›</a:t>
            </a:fld>
            <a:endParaRPr lang="en-US"/>
          </a:p>
        </p:txBody>
      </p:sp>
    </p:spTree>
    <p:extLst>
      <p:ext uri="{BB962C8B-B14F-4D97-AF65-F5344CB8AC3E}">
        <p14:creationId xmlns:p14="http://schemas.microsoft.com/office/powerpoint/2010/main" val="119496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E011CE-E7A6-4C7D-BED8-E4F0336D2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843E7-DA2F-4F01-9FD6-07A48794F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D5B17-71A3-4866-9AC3-D3859B5A3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BAF5F-DDF3-4088-A002-C37FA9325270}" type="datetimeFigureOut">
              <a:rPr lang="en-US" smtClean="0"/>
              <a:t>1/31/2020</a:t>
            </a:fld>
            <a:endParaRPr lang="en-US"/>
          </a:p>
        </p:txBody>
      </p:sp>
      <p:sp>
        <p:nvSpPr>
          <p:cNvPr id="5" name="Footer Placeholder 4">
            <a:extLst>
              <a:ext uri="{FF2B5EF4-FFF2-40B4-BE49-F238E27FC236}">
                <a16:creationId xmlns:a16="http://schemas.microsoft.com/office/drawing/2014/main" id="{C858AD5F-37F2-47D8-8514-F5C672BCF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B01F36-BACC-4F85-9D74-3479F7B3F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296C-FA7B-425E-B71E-290B7E51E475}" type="slidenum">
              <a:rPr lang="en-US" smtClean="0"/>
              <a:t>‹#›</a:t>
            </a:fld>
            <a:endParaRPr lang="en-US"/>
          </a:p>
        </p:txBody>
      </p:sp>
    </p:spTree>
    <p:extLst>
      <p:ext uri="{BB962C8B-B14F-4D97-AF65-F5344CB8AC3E}">
        <p14:creationId xmlns:p14="http://schemas.microsoft.com/office/powerpoint/2010/main" val="267671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920269B-15CD-42AC-AA08-5ACB52A159D6}"/>
              </a:ext>
            </a:extLst>
          </p:cNvPr>
          <p:cNvGrpSpPr/>
          <p:nvPr/>
        </p:nvGrpSpPr>
        <p:grpSpPr>
          <a:xfrm>
            <a:off x="1736521" y="2492281"/>
            <a:ext cx="8732939" cy="4186504"/>
            <a:chOff x="1736521" y="2492281"/>
            <a:chExt cx="8732939" cy="4186504"/>
          </a:xfrm>
        </p:grpSpPr>
        <p:pic>
          <p:nvPicPr>
            <p:cNvPr id="4" name="Picture 3">
              <a:extLst>
                <a:ext uri="{FF2B5EF4-FFF2-40B4-BE49-F238E27FC236}">
                  <a16:creationId xmlns:a16="http://schemas.microsoft.com/office/drawing/2014/main" id="{3EE37E87-FFE3-446B-A529-55B91C13E719}"/>
                </a:ext>
              </a:extLst>
            </p:cNvPr>
            <p:cNvPicPr>
              <a:picLocks noChangeAspect="1"/>
            </p:cNvPicPr>
            <p:nvPr/>
          </p:nvPicPr>
          <p:blipFill>
            <a:blip r:embed="rId2"/>
            <a:stretch>
              <a:fillRect/>
            </a:stretch>
          </p:blipFill>
          <p:spPr>
            <a:xfrm>
              <a:off x="1736521" y="2492281"/>
              <a:ext cx="8732939" cy="4186504"/>
            </a:xfrm>
            <a:prstGeom prst="rect">
              <a:avLst/>
            </a:prstGeom>
          </p:spPr>
        </p:pic>
        <p:sp>
          <p:nvSpPr>
            <p:cNvPr id="6" name="Oval 5">
              <a:extLst>
                <a:ext uri="{FF2B5EF4-FFF2-40B4-BE49-F238E27FC236}">
                  <a16:creationId xmlns:a16="http://schemas.microsoft.com/office/drawing/2014/main" id="{BA73B671-0744-496A-BACE-7DC6AA1D5935}"/>
                </a:ext>
              </a:extLst>
            </p:cNvPr>
            <p:cNvSpPr/>
            <p:nvPr/>
          </p:nvSpPr>
          <p:spPr>
            <a:xfrm>
              <a:off x="2676086" y="4211273"/>
              <a:ext cx="1795245" cy="813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229B5EF-5C00-42B0-8E76-E660636E700D}"/>
              </a:ext>
            </a:extLst>
          </p:cNvPr>
          <p:cNvSpPr txBox="1"/>
          <p:nvPr/>
        </p:nvSpPr>
        <p:spPr>
          <a:xfrm>
            <a:off x="2055302" y="108574"/>
            <a:ext cx="7735900" cy="369332"/>
          </a:xfrm>
          <a:prstGeom prst="rect">
            <a:avLst/>
          </a:prstGeom>
          <a:noFill/>
        </p:spPr>
        <p:txBody>
          <a:bodyPr wrap="none" rtlCol="0">
            <a:spAutoFit/>
          </a:bodyPr>
          <a:lstStyle/>
          <a:p>
            <a:r>
              <a:rPr lang="en-US" dirty="0"/>
              <a:t>New Step-by-Step Process to </a:t>
            </a:r>
            <a:r>
              <a:rPr lang="en-US" u="sng" dirty="0"/>
              <a:t>RESET Demantra Passwords &amp; to SETUP NEW USERS</a:t>
            </a:r>
          </a:p>
        </p:txBody>
      </p:sp>
      <p:sp>
        <p:nvSpPr>
          <p:cNvPr id="12" name="TextBox 11">
            <a:extLst>
              <a:ext uri="{FF2B5EF4-FFF2-40B4-BE49-F238E27FC236}">
                <a16:creationId xmlns:a16="http://schemas.microsoft.com/office/drawing/2014/main" id="{35A46309-6B62-4E93-B11A-68ABCB92090D}"/>
              </a:ext>
            </a:extLst>
          </p:cNvPr>
          <p:cNvSpPr txBox="1"/>
          <p:nvPr/>
        </p:nvSpPr>
        <p:spPr>
          <a:xfrm>
            <a:off x="1157681" y="1082180"/>
            <a:ext cx="8476808" cy="646331"/>
          </a:xfrm>
          <a:prstGeom prst="rect">
            <a:avLst/>
          </a:prstGeom>
          <a:noFill/>
        </p:spPr>
        <p:txBody>
          <a:bodyPr wrap="none" rtlCol="0">
            <a:spAutoFit/>
          </a:bodyPr>
          <a:lstStyle/>
          <a:p>
            <a:pPr marL="342900" indent="-342900">
              <a:buFont typeface="+mj-lt"/>
              <a:buAutoNum type="arabicPeriod"/>
            </a:pPr>
            <a:r>
              <a:rPr lang="en-US" dirty="0"/>
              <a:t>RSM/DSM (or Marzetti employee) must sign into the IT Service Portal on the Intranet</a:t>
            </a:r>
          </a:p>
          <a:p>
            <a:pPr marL="342900" indent="-342900">
              <a:buFont typeface="+mj-lt"/>
              <a:buAutoNum type="arabicPeriod"/>
            </a:pPr>
            <a:r>
              <a:rPr lang="en-US" dirty="0"/>
              <a:t>Click on “Order Something (below)</a:t>
            </a:r>
          </a:p>
        </p:txBody>
      </p:sp>
    </p:spTree>
    <p:extLst>
      <p:ext uri="{BB962C8B-B14F-4D97-AF65-F5344CB8AC3E}">
        <p14:creationId xmlns:p14="http://schemas.microsoft.com/office/powerpoint/2010/main" val="281308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BC32523-9BEE-4B17-A07A-F5CFA1898792}"/>
              </a:ext>
            </a:extLst>
          </p:cNvPr>
          <p:cNvGrpSpPr/>
          <p:nvPr/>
        </p:nvGrpSpPr>
        <p:grpSpPr>
          <a:xfrm>
            <a:off x="6096000" y="3280094"/>
            <a:ext cx="5942342" cy="3412093"/>
            <a:chOff x="212521" y="60951"/>
            <a:chExt cx="7077647" cy="3938368"/>
          </a:xfrm>
        </p:grpSpPr>
        <p:pic>
          <p:nvPicPr>
            <p:cNvPr id="9" name="Picture 8">
              <a:extLst>
                <a:ext uri="{FF2B5EF4-FFF2-40B4-BE49-F238E27FC236}">
                  <a16:creationId xmlns:a16="http://schemas.microsoft.com/office/drawing/2014/main" id="{CB1867F6-19F6-4254-B664-29A9560E6B1F}"/>
                </a:ext>
              </a:extLst>
            </p:cNvPr>
            <p:cNvPicPr>
              <a:picLocks noChangeAspect="1"/>
            </p:cNvPicPr>
            <p:nvPr/>
          </p:nvPicPr>
          <p:blipFill>
            <a:blip r:embed="rId2"/>
            <a:stretch>
              <a:fillRect/>
            </a:stretch>
          </p:blipFill>
          <p:spPr>
            <a:xfrm>
              <a:off x="212521" y="60951"/>
              <a:ext cx="7077647" cy="3938368"/>
            </a:xfrm>
            <a:prstGeom prst="rect">
              <a:avLst/>
            </a:prstGeom>
          </p:spPr>
        </p:pic>
        <p:sp>
          <p:nvSpPr>
            <p:cNvPr id="5" name="Oval 4">
              <a:extLst>
                <a:ext uri="{FF2B5EF4-FFF2-40B4-BE49-F238E27FC236}">
                  <a16:creationId xmlns:a16="http://schemas.microsoft.com/office/drawing/2014/main" id="{7FD8EB92-4C02-4473-B1A1-E8B27A84ACEB}"/>
                </a:ext>
              </a:extLst>
            </p:cNvPr>
            <p:cNvSpPr/>
            <p:nvPr/>
          </p:nvSpPr>
          <p:spPr>
            <a:xfrm>
              <a:off x="212521" y="1518408"/>
              <a:ext cx="2891406" cy="2323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C0D3209-EFC4-4E67-B91F-FE6B3EB0C7F1}"/>
              </a:ext>
            </a:extLst>
          </p:cNvPr>
          <p:cNvSpPr txBox="1"/>
          <p:nvPr/>
        </p:nvSpPr>
        <p:spPr>
          <a:xfrm>
            <a:off x="76829" y="3942629"/>
            <a:ext cx="5942342" cy="1754326"/>
          </a:xfrm>
          <a:prstGeom prst="rect">
            <a:avLst/>
          </a:prstGeom>
          <a:noFill/>
        </p:spPr>
        <p:txBody>
          <a:bodyPr wrap="square" rtlCol="0">
            <a:spAutoFit/>
          </a:bodyPr>
          <a:lstStyle/>
          <a:p>
            <a:pPr marL="342900" indent="-342900">
              <a:buFont typeface="+mj-lt"/>
              <a:buAutoNum type="arabicPeriod" startAt="3"/>
            </a:pPr>
            <a:r>
              <a:rPr lang="en-US" dirty="0"/>
              <a:t>If you’re resetting a password (Brokers or for yourself), Click on Account Lockout/Password above then complete template that appears (shown to the right).  Complete just like this one only insert your name (on behalf of) and the User Name on the bottom.  Then click SUBMIT button (Blue button on right).</a:t>
            </a:r>
          </a:p>
        </p:txBody>
      </p:sp>
      <p:grpSp>
        <p:nvGrpSpPr>
          <p:cNvPr id="16" name="Group 15">
            <a:extLst>
              <a:ext uri="{FF2B5EF4-FFF2-40B4-BE49-F238E27FC236}">
                <a16:creationId xmlns:a16="http://schemas.microsoft.com/office/drawing/2014/main" id="{AC759EC2-F5AB-4DDD-B3FB-37D5DBB62AD5}"/>
              </a:ext>
            </a:extLst>
          </p:cNvPr>
          <p:cNvGrpSpPr/>
          <p:nvPr/>
        </p:nvGrpSpPr>
        <p:grpSpPr>
          <a:xfrm>
            <a:off x="0" y="-1"/>
            <a:ext cx="5477854" cy="3910087"/>
            <a:chOff x="0" y="-1"/>
            <a:chExt cx="5477854" cy="3910087"/>
          </a:xfrm>
        </p:grpSpPr>
        <p:pic>
          <p:nvPicPr>
            <p:cNvPr id="14" name="Picture 13">
              <a:extLst>
                <a:ext uri="{FF2B5EF4-FFF2-40B4-BE49-F238E27FC236}">
                  <a16:creationId xmlns:a16="http://schemas.microsoft.com/office/drawing/2014/main" id="{6E648302-B8D7-494E-9C30-911AD72DBBA7}"/>
                </a:ext>
              </a:extLst>
            </p:cNvPr>
            <p:cNvPicPr>
              <a:picLocks noChangeAspect="1"/>
            </p:cNvPicPr>
            <p:nvPr/>
          </p:nvPicPr>
          <p:blipFill>
            <a:blip r:embed="rId3"/>
            <a:stretch>
              <a:fillRect/>
            </a:stretch>
          </p:blipFill>
          <p:spPr>
            <a:xfrm>
              <a:off x="0" y="-1"/>
              <a:ext cx="5477854" cy="3910087"/>
            </a:xfrm>
            <a:prstGeom prst="rect">
              <a:avLst/>
            </a:prstGeom>
          </p:spPr>
        </p:pic>
        <p:pic>
          <p:nvPicPr>
            <p:cNvPr id="15" name="Picture 14">
              <a:extLst>
                <a:ext uri="{FF2B5EF4-FFF2-40B4-BE49-F238E27FC236}">
                  <a16:creationId xmlns:a16="http://schemas.microsoft.com/office/drawing/2014/main" id="{63233246-1083-4543-82D3-3C1D42C71F0A}"/>
                </a:ext>
              </a:extLst>
            </p:cNvPr>
            <p:cNvPicPr>
              <a:picLocks noChangeAspect="1"/>
            </p:cNvPicPr>
            <p:nvPr/>
          </p:nvPicPr>
          <p:blipFill>
            <a:blip r:embed="rId4"/>
            <a:stretch>
              <a:fillRect/>
            </a:stretch>
          </p:blipFill>
          <p:spPr>
            <a:xfrm>
              <a:off x="2620072" y="467790"/>
              <a:ext cx="1585097" cy="829128"/>
            </a:xfrm>
            <a:prstGeom prst="rect">
              <a:avLst/>
            </a:prstGeom>
          </p:spPr>
        </p:pic>
      </p:grpSp>
      <p:sp>
        <p:nvSpPr>
          <p:cNvPr id="17" name="TextBox 16">
            <a:extLst>
              <a:ext uri="{FF2B5EF4-FFF2-40B4-BE49-F238E27FC236}">
                <a16:creationId xmlns:a16="http://schemas.microsoft.com/office/drawing/2014/main" id="{8B37AE19-DE4E-49EC-9346-1021D85BE518}"/>
              </a:ext>
            </a:extLst>
          </p:cNvPr>
          <p:cNvSpPr txBox="1"/>
          <p:nvPr/>
        </p:nvSpPr>
        <p:spPr>
          <a:xfrm>
            <a:off x="6509856" y="467790"/>
            <a:ext cx="4671600"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Resetting a Password for Demantra</a:t>
            </a:r>
          </a:p>
        </p:txBody>
      </p:sp>
    </p:spTree>
    <p:extLst>
      <p:ext uri="{BB962C8B-B14F-4D97-AF65-F5344CB8AC3E}">
        <p14:creationId xmlns:p14="http://schemas.microsoft.com/office/powerpoint/2010/main" val="380257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B07EAF-BA34-48E3-AB24-22553CCAFA72}"/>
              </a:ext>
            </a:extLst>
          </p:cNvPr>
          <p:cNvSpPr txBox="1"/>
          <p:nvPr/>
        </p:nvSpPr>
        <p:spPr>
          <a:xfrm>
            <a:off x="6057292" y="2051562"/>
            <a:ext cx="6042859" cy="923330"/>
          </a:xfrm>
          <a:prstGeom prst="rect">
            <a:avLst/>
          </a:prstGeom>
          <a:noFill/>
        </p:spPr>
        <p:txBody>
          <a:bodyPr wrap="square" rtlCol="0">
            <a:spAutoFit/>
          </a:bodyPr>
          <a:lstStyle/>
          <a:p>
            <a:r>
              <a:rPr lang="en-US" dirty="0"/>
              <a:t>If you need to set up a New Demantra USER (Brokers), click “Security Access Request” (left screenshot) from the Home page then Demantra Access Request (shown below).</a:t>
            </a:r>
          </a:p>
        </p:txBody>
      </p:sp>
      <p:grpSp>
        <p:nvGrpSpPr>
          <p:cNvPr id="22" name="Group 21">
            <a:extLst>
              <a:ext uri="{FF2B5EF4-FFF2-40B4-BE49-F238E27FC236}">
                <a16:creationId xmlns:a16="http://schemas.microsoft.com/office/drawing/2014/main" id="{F7ED158E-A64F-444A-896A-A9167E0FD5F1}"/>
              </a:ext>
            </a:extLst>
          </p:cNvPr>
          <p:cNvGrpSpPr/>
          <p:nvPr/>
        </p:nvGrpSpPr>
        <p:grpSpPr>
          <a:xfrm>
            <a:off x="0" y="36186"/>
            <a:ext cx="5794007" cy="4030752"/>
            <a:chOff x="0" y="36186"/>
            <a:chExt cx="5794007" cy="4030752"/>
          </a:xfrm>
        </p:grpSpPr>
        <p:pic>
          <p:nvPicPr>
            <p:cNvPr id="16" name="Picture 15">
              <a:extLst>
                <a:ext uri="{FF2B5EF4-FFF2-40B4-BE49-F238E27FC236}">
                  <a16:creationId xmlns:a16="http://schemas.microsoft.com/office/drawing/2014/main" id="{01B368FA-6F27-4CA5-8EF4-DCBB09C1CC97}"/>
                </a:ext>
              </a:extLst>
            </p:cNvPr>
            <p:cNvPicPr>
              <a:picLocks noChangeAspect="1"/>
            </p:cNvPicPr>
            <p:nvPr/>
          </p:nvPicPr>
          <p:blipFill>
            <a:blip r:embed="rId2"/>
            <a:stretch>
              <a:fillRect/>
            </a:stretch>
          </p:blipFill>
          <p:spPr>
            <a:xfrm>
              <a:off x="91849" y="36186"/>
              <a:ext cx="5702158" cy="4030752"/>
            </a:xfrm>
            <a:prstGeom prst="rect">
              <a:avLst/>
            </a:prstGeom>
          </p:spPr>
        </p:pic>
        <p:pic>
          <p:nvPicPr>
            <p:cNvPr id="14" name="Picture 13">
              <a:extLst>
                <a:ext uri="{FF2B5EF4-FFF2-40B4-BE49-F238E27FC236}">
                  <a16:creationId xmlns:a16="http://schemas.microsoft.com/office/drawing/2014/main" id="{F5D54867-2841-40C8-A07D-46C1F5C25916}"/>
                </a:ext>
              </a:extLst>
            </p:cNvPr>
            <p:cNvPicPr>
              <a:picLocks noChangeAspect="1"/>
            </p:cNvPicPr>
            <p:nvPr/>
          </p:nvPicPr>
          <p:blipFill>
            <a:blip r:embed="rId3"/>
            <a:stretch>
              <a:fillRect/>
            </a:stretch>
          </p:blipFill>
          <p:spPr>
            <a:xfrm>
              <a:off x="0" y="1917338"/>
              <a:ext cx="1000617" cy="268448"/>
            </a:xfrm>
            <a:prstGeom prst="rect">
              <a:avLst/>
            </a:prstGeom>
          </p:spPr>
        </p:pic>
      </p:grpSp>
      <p:grpSp>
        <p:nvGrpSpPr>
          <p:cNvPr id="21" name="Group 20">
            <a:extLst>
              <a:ext uri="{FF2B5EF4-FFF2-40B4-BE49-F238E27FC236}">
                <a16:creationId xmlns:a16="http://schemas.microsoft.com/office/drawing/2014/main" id="{1A9809F2-E33C-4B2E-AEC1-595F27D7BD19}"/>
              </a:ext>
            </a:extLst>
          </p:cNvPr>
          <p:cNvGrpSpPr/>
          <p:nvPr/>
        </p:nvGrpSpPr>
        <p:grpSpPr>
          <a:xfrm>
            <a:off x="3867894" y="3949857"/>
            <a:ext cx="8324106" cy="2871957"/>
            <a:chOff x="3867894" y="3949857"/>
            <a:chExt cx="8324106" cy="2871957"/>
          </a:xfrm>
        </p:grpSpPr>
        <p:pic>
          <p:nvPicPr>
            <p:cNvPr id="18" name="Picture 17">
              <a:extLst>
                <a:ext uri="{FF2B5EF4-FFF2-40B4-BE49-F238E27FC236}">
                  <a16:creationId xmlns:a16="http://schemas.microsoft.com/office/drawing/2014/main" id="{516D9727-B756-4791-B547-E5ED833120C5}"/>
                </a:ext>
              </a:extLst>
            </p:cNvPr>
            <p:cNvPicPr>
              <a:picLocks noChangeAspect="1"/>
            </p:cNvPicPr>
            <p:nvPr/>
          </p:nvPicPr>
          <p:blipFill>
            <a:blip r:embed="rId4"/>
            <a:stretch>
              <a:fillRect/>
            </a:stretch>
          </p:blipFill>
          <p:spPr>
            <a:xfrm>
              <a:off x="3867894" y="3949857"/>
              <a:ext cx="8324106" cy="2871957"/>
            </a:xfrm>
            <a:prstGeom prst="rect">
              <a:avLst/>
            </a:prstGeom>
          </p:spPr>
        </p:pic>
        <p:pic>
          <p:nvPicPr>
            <p:cNvPr id="17" name="Picture 16">
              <a:extLst>
                <a:ext uri="{FF2B5EF4-FFF2-40B4-BE49-F238E27FC236}">
                  <a16:creationId xmlns:a16="http://schemas.microsoft.com/office/drawing/2014/main" id="{63C7260A-69A7-414C-AF32-EBD21CD6F097}"/>
                </a:ext>
              </a:extLst>
            </p:cNvPr>
            <p:cNvPicPr>
              <a:picLocks noChangeAspect="1"/>
            </p:cNvPicPr>
            <p:nvPr/>
          </p:nvPicPr>
          <p:blipFill>
            <a:blip r:embed="rId5"/>
            <a:stretch>
              <a:fillRect/>
            </a:stretch>
          </p:blipFill>
          <p:spPr>
            <a:xfrm>
              <a:off x="5954185" y="4623641"/>
              <a:ext cx="1763755" cy="922580"/>
            </a:xfrm>
            <a:prstGeom prst="rect">
              <a:avLst/>
            </a:prstGeom>
          </p:spPr>
        </p:pic>
      </p:grpSp>
      <p:sp>
        <p:nvSpPr>
          <p:cNvPr id="20" name="TextBox 19">
            <a:extLst>
              <a:ext uri="{FF2B5EF4-FFF2-40B4-BE49-F238E27FC236}">
                <a16:creationId xmlns:a16="http://schemas.microsoft.com/office/drawing/2014/main" id="{030B0A2B-4470-48E7-A855-4D0E0DE0B8E3}"/>
              </a:ext>
            </a:extLst>
          </p:cNvPr>
          <p:cNvSpPr txBox="1"/>
          <p:nvPr/>
        </p:nvSpPr>
        <p:spPr>
          <a:xfrm>
            <a:off x="6509856" y="467790"/>
            <a:ext cx="4095737"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New USER Setup for Demantra</a:t>
            </a:r>
          </a:p>
        </p:txBody>
      </p:sp>
    </p:spTree>
    <p:extLst>
      <p:ext uri="{BB962C8B-B14F-4D97-AF65-F5344CB8AC3E}">
        <p14:creationId xmlns:p14="http://schemas.microsoft.com/office/powerpoint/2010/main" val="33762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D021E-F051-4026-94D6-27325F5CCA23}"/>
              </a:ext>
            </a:extLst>
          </p:cNvPr>
          <p:cNvPicPr>
            <a:picLocks noChangeAspect="1"/>
          </p:cNvPicPr>
          <p:nvPr/>
        </p:nvPicPr>
        <p:blipFill>
          <a:blip r:embed="rId2"/>
          <a:stretch>
            <a:fillRect/>
          </a:stretch>
        </p:blipFill>
        <p:spPr>
          <a:xfrm>
            <a:off x="188646" y="1904301"/>
            <a:ext cx="4947846" cy="4349691"/>
          </a:xfrm>
          <a:prstGeom prst="rect">
            <a:avLst/>
          </a:prstGeom>
        </p:spPr>
      </p:pic>
      <p:pic>
        <p:nvPicPr>
          <p:cNvPr id="3" name="Picture 2">
            <a:extLst>
              <a:ext uri="{FF2B5EF4-FFF2-40B4-BE49-F238E27FC236}">
                <a16:creationId xmlns:a16="http://schemas.microsoft.com/office/drawing/2014/main" id="{76066F2A-B29F-46D0-91D7-EAE156FAA2E0}"/>
              </a:ext>
            </a:extLst>
          </p:cNvPr>
          <p:cNvPicPr>
            <a:picLocks noChangeAspect="1"/>
          </p:cNvPicPr>
          <p:nvPr/>
        </p:nvPicPr>
        <p:blipFill>
          <a:blip r:embed="rId3"/>
          <a:stretch>
            <a:fillRect/>
          </a:stretch>
        </p:blipFill>
        <p:spPr>
          <a:xfrm>
            <a:off x="5405956" y="1904300"/>
            <a:ext cx="6682579" cy="4349691"/>
          </a:xfrm>
          <a:prstGeom prst="rect">
            <a:avLst/>
          </a:prstGeom>
        </p:spPr>
      </p:pic>
      <p:sp>
        <p:nvSpPr>
          <p:cNvPr id="6" name="Oval 5">
            <a:extLst>
              <a:ext uri="{FF2B5EF4-FFF2-40B4-BE49-F238E27FC236}">
                <a16:creationId xmlns:a16="http://schemas.microsoft.com/office/drawing/2014/main" id="{0F5D9240-0460-4EFB-923F-FCD9CD53589C}"/>
              </a:ext>
            </a:extLst>
          </p:cNvPr>
          <p:cNvSpPr/>
          <p:nvPr/>
        </p:nvSpPr>
        <p:spPr>
          <a:xfrm>
            <a:off x="10090746" y="3022134"/>
            <a:ext cx="2101254" cy="813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AA60DF-34E9-47D7-9F7A-88CCA7C93F61}"/>
              </a:ext>
            </a:extLst>
          </p:cNvPr>
          <p:cNvSpPr txBox="1"/>
          <p:nvPr/>
        </p:nvSpPr>
        <p:spPr>
          <a:xfrm>
            <a:off x="117445" y="73507"/>
            <a:ext cx="5615833"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New USER Setup for Demantra - continued</a:t>
            </a:r>
          </a:p>
        </p:txBody>
      </p:sp>
      <p:sp>
        <p:nvSpPr>
          <p:cNvPr id="8" name="TextBox 7">
            <a:extLst>
              <a:ext uri="{FF2B5EF4-FFF2-40B4-BE49-F238E27FC236}">
                <a16:creationId xmlns:a16="http://schemas.microsoft.com/office/drawing/2014/main" id="{945CE7DB-DA45-49CC-B88B-7BEF54364D44}"/>
              </a:ext>
            </a:extLst>
          </p:cNvPr>
          <p:cNvSpPr txBox="1"/>
          <p:nvPr/>
        </p:nvSpPr>
        <p:spPr>
          <a:xfrm>
            <a:off x="180257" y="883906"/>
            <a:ext cx="4947846" cy="1077218"/>
          </a:xfrm>
          <a:prstGeom prst="rect">
            <a:avLst/>
          </a:prstGeom>
          <a:noFill/>
        </p:spPr>
        <p:txBody>
          <a:bodyPr wrap="square" rtlCol="0">
            <a:spAutoFit/>
          </a:bodyPr>
          <a:lstStyle/>
          <a:p>
            <a:r>
              <a:rPr lang="en-US" sz="1600" dirty="0"/>
              <a:t>For a New User and your </a:t>
            </a:r>
            <a:r>
              <a:rPr lang="en-US" sz="1600" b="1" dirty="0"/>
              <a:t>ARE NOT COPYING </a:t>
            </a:r>
            <a:r>
              <a:rPr lang="en-US" sz="1600" dirty="0"/>
              <a:t>an </a:t>
            </a:r>
          </a:p>
          <a:p>
            <a:r>
              <a:rPr lang="en-US" sz="1600" dirty="0"/>
              <a:t>Existing User, complete template per example below.  Make sure to include Accounts &amp; Departments Needed.</a:t>
            </a:r>
          </a:p>
          <a:p>
            <a:r>
              <a:rPr lang="en-US" sz="1600" dirty="0"/>
              <a:t>Then click “Order Now”!</a:t>
            </a:r>
          </a:p>
        </p:txBody>
      </p:sp>
      <p:sp>
        <p:nvSpPr>
          <p:cNvPr id="9" name="TextBox 8">
            <a:extLst>
              <a:ext uri="{FF2B5EF4-FFF2-40B4-BE49-F238E27FC236}">
                <a16:creationId xmlns:a16="http://schemas.microsoft.com/office/drawing/2014/main" id="{B014A53E-4D38-47FA-BC48-F9765858E182}"/>
              </a:ext>
            </a:extLst>
          </p:cNvPr>
          <p:cNvSpPr txBox="1"/>
          <p:nvPr/>
        </p:nvSpPr>
        <p:spPr>
          <a:xfrm>
            <a:off x="5458336" y="885304"/>
            <a:ext cx="4947846" cy="830997"/>
          </a:xfrm>
          <a:prstGeom prst="rect">
            <a:avLst/>
          </a:prstGeom>
          <a:noFill/>
        </p:spPr>
        <p:txBody>
          <a:bodyPr wrap="square" rtlCol="0">
            <a:spAutoFit/>
          </a:bodyPr>
          <a:lstStyle/>
          <a:p>
            <a:r>
              <a:rPr lang="en-US" sz="1600" dirty="0"/>
              <a:t>For a New User and your </a:t>
            </a:r>
            <a:r>
              <a:rPr lang="en-US" sz="1600" b="1" dirty="0"/>
              <a:t>ARE COPYING </a:t>
            </a:r>
            <a:r>
              <a:rPr lang="en-US" sz="1600" dirty="0"/>
              <a:t>an </a:t>
            </a:r>
          </a:p>
          <a:p>
            <a:r>
              <a:rPr lang="en-US" sz="1600" dirty="0"/>
              <a:t>Existing User, complete template per example below.</a:t>
            </a:r>
          </a:p>
          <a:p>
            <a:r>
              <a:rPr lang="en-US" sz="1600" dirty="0"/>
              <a:t>Then click “Order Now”!  </a:t>
            </a:r>
          </a:p>
        </p:txBody>
      </p:sp>
    </p:spTree>
    <p:extLst>
      <p:ext uri="{BB962C8B-B14F-4D97-AF65-F5344CB8AC3E}">
        <p14:creationId xmlns:p14="http://schemas.microsoft.com/office/powerpoint/2010/main" val="2178079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209</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J. Wilson</dc:creator>
  <cp:lastModifiedBy>Tim J. Wilson</cp:lastModifiedBy>
  <cp:revision>10</cp:revision>
  <dcterms:created xsi:type="dcterms:W3CDTF">2020-01-27T18:10:13Z</dcterms:created>
  <dcterms:modified xsi:type="dcterms:W3CDTF">2020-01-31T15:15:59Z</dcterms:modified>
</cp:coreProperties>
</file>